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1"/>
  </p:notesMasterIdLst>
  <p:sldIdLst>
    <p:sldId id="256" r:id="rId2"/>
    <p:sldId id="257" r:id="rId3"/>
    <p:sldId id="258" r:id="rId4"/>
    <p:sldId id="267" r:id="rId5"/>
    <p:sldId id="268" r:id="rId6"/>
    <p:sldId id="269" r:id="rId7"/>
    <p:sldId id="270"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2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517E4-33DE-4D39-A9AA-F95C731A295D}" type="datetimeFigureOut">
              <a:rPr lang="en-US" smtClean="0"/>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A59DE-7655-4D48-B324-6BD0E61E5475}" type="slidenum">
              <a:rPr lang="en-US" smtClean="0"/>
              <a:t>‹#›</a:t>
            </a:fld>
            <a:endParaRPr lang="en-US" dirty="0"/>
          </a:p>
        </p:txBody>
      </p:sp>
    </p:spTree>
    <p:extLst>
      <p:ext uri="{BB962C8B-B14F-4D97-AF65-F5344CB8AC3E}">
        <p14:creationId xmlns:p14="http://schemas.microsoft.com/office/powerpoint/2010/main" val="212707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43CD864-56A6-474F-AB22-41E0517F3FF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CD864-56A6-474F-AB22-41E0517F3FF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CD864-56A6-474F-AB22-41E0517F3FF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6EC486-6F40-4246-A6B4-73C151CB4108}" type="datetimeFigureOut">
              <a:rPr lang="en-US" smtClean="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43CD864-56A6-474F-AB22-41E0517F3FF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6EC486-6F40-4246-A6B4-73C151CB4108}" type="datetimeFigureOut">
              <a:rPr lang="en-US" smtClean="0"/>
              <a:t>4/6/2016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43CD864-56A6-474F-AB22-41E0517F3FF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17" y="1066800"/>
            <a:ext cx="9144000" cy="1905000"/>
          </a:xfrm>
          <a:ln>
            <a:noFill/>
          </a:ln>
        </p:spPr>
        <p:txBody>
          <a:bodyPr>
            <a:noAutofit/>
          </a:bodyPr>
          <a:lstStyle/>
          <a:p>
            <a:pPr algn="ctr"/>
            <a:r>
              <a:rPr lang="en-US" sz="5400" dirty="0">
                <a:solidFill>
                  <a:schemeClr val="bg1"/>
                </a:solidFill>
                <a:effectLst/>
              </a:rPr>
              <a:t>Establishing the Best Lensing Candidates for </a:t>
            </a:r>
            <a:r>
              <a:rPr lang="en-US" sz="5400" dirty="0" smtClean="0">
                <a:solidFill>
                  <a:schemeClr val="bg1"/>
                </a:solidFill>
                <a:effectLst/>
              </a:rPr>
              <a:t>JWST</a:t>
            </a:r>
            <a:endParaRPr lang="en-US" sz="5400" dirty="0">
              <a:solidFill>
                <a:schemeClr val="bg1"/>
              </a:solidFill>
              <a:effectLst/>
            </a:endParaRPr>
          </a:p>
        </p:txBody>
      </p:sp>
      <p:sp>
        <p:nvSpPr>
          <p:cNvPr id="3" name="Subtitle 2"/>
          <p:cNvSpPr>
            <a:spLocks noGrp="1"/>
          </p:cNvSpPr>
          <p:nvPr>
            <p:ph type="subTitle" idx="1"/>
          </p:nvPr>
        </p:nvSpPr>
        <p:spPr>
          <a:xfrm>
            <a:off x="-16041" y="3276600"/>
            <a:ext cx="9160041" cy="2819400"/>
          </a:xfrm>
        </p:spPr>
        <p:txBody>
          <a:bodyPr>
            <a:normAutofit/>
          </a:bodyPr>
          <a:lstStyle/>
          <a:p>
            <a:pPr algn="ctr"/>
            <a:r>
              <a:rPr lang="en-US" sz="2800" b="1" dirty="0" smtClean="0">
                <a:solidFill>
                  <a:schemeClr val="bg1"/>
                </a:solidFill>
              </a:rPr>
              <a:t>Jake Vehonsky</a:t>
            </a:r>
          </a:p>
          <a:p>
            <a:pPr algn="ctr"/>
            <a:r>
              <a:rPr lang="en-US" sz="1800" b="1" dirty="0" smtClean="0">
                <a:solidFill>
                  <a:schemeClr val="bg1"/>
                </a:solidFill>
              </a:rPr>
              <a:t>Senior, Mechanical Engineering Student</a:t>
            </a:r>
          </a:p>
          <a:p>
            <a:pPr algn="ctr"/>
            <a:endParaRPr lang="en-US" sz="2800" b="1" dirty="0" smtClean="0">
              <a:solidFill>
                <a:schemeClr val="bg1"/>
              </a:solidFill>
            </a:endParaRPr>
          </a:p>
          <a:p>
            <a:pPr algn="ctr"/>
            <a:r>
              <a:rPr lang="en-US" sz="2400" dirty="0" smtClean="0">
                <a:solidFill>
                  <a:schemeClr val="bg1"/>
                </a:solidFill>
              </a:rPr>
              <a:t>Mentor: Dr. Rogier Windhorst</a:t>
            </a:r>
          </a:p>
          <a:p>
            <a:pPr algn="ctr"/>
            <a:r>
              <a:rPr lang="en-US" sz="2400" dirty="0" smtClean="0">
                <a:solidFill>
                  <a:schemeClr val="bg1"/>
                </a:solidFill>
              </a:rPr>
              <a:t>ASU School of Earth and Space Exploration</a:t>
            </a:r>
          </a:p>
          <a:p>
            <a:pPr algn="ctr"/>
            <a:r>
              <a:rPr lang="en-US" sz="2400" dirty="0" smtClean="0">
                <a:solidFill>
                  <a:schemeClr val="bg1"/>
                </a:solidFill>
              </a:rPr>
              <a:t>Arizona Space Grant Symposium, Tucson, AZ, April 15, 2016</a:t>
            </a:r>
            <a:endParaRPr lang="en-US" sz="2400" dirty="0">
              <a:solidFill>
                <a:schemeClr val="bg1"/>
              </a:solidFill>
            </a:endParaRPr>
          </a:p>
        </p:txBody>
      </p:sp>
      <p:pic>
        <p:nvPicPr>
          <p:cNvPr id="4" name="Picture 3"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spTree>
    <p:extLst>
      <p:ext uri="{BB962C8B-B14F-4D97-AF65-F5344CB8AC3E}">
        <p14:creationId xmlns:p14="http://schemas.microsoft.com/office/powerpoint/2010/main" val="251379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12"/>
            <a:ext cx="8229600" cy="856488"/>
          </a:xfrm>
        </p:spPr>
        <p:txBody>
          <a:bodyPr/>
          <a:lstStyle/>
          <a:p>
            <a:pPr algn="ctr"/>
            <a:r>
              <a:rPr lang="en-US" dirty="0" smtClean="0">
                <a:solidFill>
                  <a:schemeClr val="tx1"/>
                </a:solidFill>
              </a:rPr>
              <a:t>James Webb Space Telescope</a:t>
            </a:r>
            <a:endParaRPr lang="en-US" dirty="0">
              <a:solidFill>
                <a:schemeClr val="tx1"/>
              </a:solidFill>
            </a:endParaRPr>
          </a:p>
        </p:txBody>
      </p:sp>
      <p:sp>
        <p:nvSpPr>
          <p:cNvPr id="3" name="Content Placeholder 2"/>
          <p:cNvSpPr>
            <a:spLocks noGrp="1"/>
          </p:cNvSpPr>
          <p:nvPr>
            <p:ph idx="1"/>
          </p:nvPr>
        </p:nvSpPr>
        <p:spPr>
          <a:xfrm>
            <a:off x="0" y="1295400"/>
            <a:ext cx="9144000" cy="4693920"/>
          </a:xfrm>
        </p:spPr>
        <p:txBody>
          <a:bodyPr>
            <a:normAutofit/>
          </a:bodyPr>
          <a:lstStyle/>
          <a:p>
            <a:pPr>
              <a:buClrTx/>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Set to launch at the end of 2018</a:t>
            </a:r>
          </a:p>
          <a:p>
            <a:pPr>
              <a:buClrTx/>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Infrared telescope with a </a:t>
            </a:r>
          </a:p>
          <a:p>
            <a:pPr marL="0" indent="0">
              <a:buClrTx/>
              <a:buNone/>
            </a:pPr>
            <a:r>
              <a:rPr lang="en-US" sz="2400" dirty="0" smtClean="0">
                <a:latin typeface="Times New Roman" panose="02020603050405020304" pitchFamily="18" charset="0"/>
                <a:cs typeface="Times New Roman" panose="02020603050405020304" pitchFamily="18" charset="0"/>
              </a:rPr>
              <a:t>    wavelength range of 0.6 – 28.5</a:t>
            </a:r>
            <a:endParaRPr lang="en-US" sz="2400" dirty="0"/>
          </a:p>
          <a:p>
            <a:pPr marL="0" indent="0">
              <a:buClrTx/>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microns</a:t>
            </a:r>
          </a:p>
          <a:p>
            <a:pPr>
              <a:buClrTx/>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Primary mirror has a diameter of</a:t>
            </a:r>
          </a:p>
          <a:p>
            <a:pPr marL="0" indent="0">
              <a:buClrTx/>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6.5m, which gives a collecting</a:t>
            </a:r>
          </a:p>
          <a:p>
            <a:pPr marL="0" indent="0">
              <a:buClrTx/>
              <a:buNone/>
            </a:pPr>
            <a:r>
              <a:rPr lang="en-US" sz="2400" dirty="0" smtClean="0">
                <a:latin typeface="Times New Roman" panose="02020603050405020304" pitchFamily="18" charset="0"/>
                <a:cs typeface="Times New Roman" panose="02020603050405020304" pitchFamily="18" charset="0"/>
              </a:rPr>
              <a:t>    area that is 7 times larger than HST</a:t>
            </a:r>
          </a:p>
          <a:p>
            <a:pPr marL="0" indent="0">
              <a:buClrTx/>
              <a:buNone/>
            </a:pPr>
            <a:endParaRPr lang="en-US" sz="600" dirty="0" smtClean="0">
              <a:latin typeface="Times New Roman" panose="02020603050405020304" pitchFamily="18" charset="0"/>
              <a:cs typeface="Times New Roman" panose="02020603050405020304" pitchFamily="18" charset="0"/>
            </a:endParaRPr>
          </a:p>
          <a:p>
            <a:pPr marL="0" indent="0">
              <a:buClrTx/>
              <a:buNone/>
            </a:pPr>
            <a:endParaRPr lang="en-US" sz="600" dirty="0" smtClean="0">
              <a:latin typeface="Times New Roman" panose="02020603050405020304" pitchFamily="18" charset="0"/>
              <a:cs typeface="Times New Roman" panose="02020603050405020304" pitchFamily="18" charset="0"/>
            </a:endParaRPr>
          </a:p>
          <a:p>
            <a:pPr marL="0" indent="0" algn="ctr">
              <a:buClrTx/>
              <a:buNone/>
            </a:pPr>
            <a:r>
              <a:rPr lang="en-US" sz="2400" b="1" dirty="0" smtClean="0">
                <a:latin typeface="Times New Roman" panose="02020603050405020304" pitchFamily="18" charset="0"/>
                <a:cs typeface="Times New Roman" panose="02020603050405020304" pitchFamily="18" charset="0"/>
              </a:rPr>
              <a:t>The main goal of JWST is to observe the light from galaxies at very high redshifts (z=10). This light will have originated only a few hundred million years after the Big Bang!</a:t>
            </a:r>
          </a:p>
          <a:p>
            <a:pPr>
              <a:buClrTx/>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buClrTx/>
            </a:pPr>
            <a:endParaRPr lang="en-US" dirty="0" smtClean="0">
              <a:latin typeface="Times New Roman" panose="02020603050405020304" pitchFamily="18" charset="0"/>
              <a:cs typeface="Times New Roman" panose="02020603050405020304" pitchFamily="18" charset="0"/>
            </a:endParaRP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4009513" cy="300713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876800" y="4325779"/>
            <a:ext cx="4009514" cy="246221"/>
          </a:xfrm>
          <a:prstGeom prst="rect">
            <a:avLst/>
          </a:prstGeom>
          <a:noFill/>
        </p:spPr>
        <p:txBody>
          <a:bodyPr wrap="square" rtlCol="0">
            <a:spAutoFit/>
          </a:bodyPr>
          <a:lstStyle/>
          <a:p>
            <a:pPr algn="ctr"/>
            <a:r>
              <a:rPr lang="en-US" sz="1000" i="1" dirty="0" smtClean="0"/>
              <a:t>Photo Courtesy of astrobites.org writer Natasha </a:t>
            </a:r>
            <a:r>
              <a:rPr lang="en-US" sz="1000" i="1" dirty="0" err="1" smtClean="0"/>
              <a:t>Batalha</a:t>
            </a:r>
            <a:endParaRPr lang="en-US" sz="1000" i="1" dirty="0"/>
          </a:p>
        </p:txBody>
      </p:sp>
    </p:spTree>
    <p:extLst>
      <p:ext uri="{BB962C8B-B14F-4D97-AF65-F5344CB8AC3E}">
        <p14:creationId xmlns:p14="http://schemas.microsoft.com/office/powerpoint/2010/main" val="394287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32688"/>
          </a:xfrm>
        </p:spPr>
        <p:txBody>
          <a:bodyPr>
            <a:normAutofit/>
          </a:bodyPr>
          <a:lstStyle/>
          <a:p>
            <a:pPr algn="ctr"/>
            <a:r>
              <a:rPr lang="en-US" dirty="0" smtClean="0">
                <a:solidFill>
                  <a:schemeClr val="tx1"/>
                </a:solidFill>
              </a:rPr>
              <a:t>How Can We See These Galaxies?</a:t>
            </a:r>
            <a:endParaRPr lang="en-US" dirty="0">
              <a:solidFill>
                <a:schemeClr val="tx1"/>
              </a:solidFill>
            </a:endParaRPr>
          </a:p>
        </p:txBody>
      </p:sp>
      <p:sp>
        <p:nvSpPr>
          <p:cNvPr id="3" name="Content Placeholder 2"/>
          <p:cNvSpPr>
            <a:spLocks noGrp="1"/>
          </p:cNvSpPr>
          <p:nvPr>
            <p:ph idx="1"/>
          </p:nvPr>
        </p:nvSpPr>
        <p:spPr>
          <a:xfrm>
            <a:off x="4343399" y="1219200"/>
            <a:ext cx="4876801" cy="4532639"/>
          </a:xfrm>
        </p:spPr>
        <p:txBody>
          <a:bodyPr>
            <a:normAutofit/>
          </a:bodyPr>
          <a:lstStyle/>
          <a:p>
            <a:pPr>
              <a:buClrTx/>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Einstein’s General Theory of Relativity provides the physics behind the observations</a:t>
            </a:r>
          </a:p>
          <a:p>
            <a:pPr>
              <a:buClrTx/>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Large galaxy clusters warp the surrounding fabric of space-time, warping light from background objects</a:t>
            </a:r>
          </a:p>
          <a:p>
            <a:pPr>
              <a:buClrTx/>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These galaxies are often called “gravitational lenses” because they magnify and warp the light that passes through them</a:t>
            </a: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70" y="1219200"/>
            <a:ext cx="4143829" cy="3107872"/>
          </a:xfrm>
          <a:prstGeom prst="rect">
            <a:avLst/>
          </a:prstGeom>
          <a:ln>
            <a:noFill/>
          </a:ln>
          <a:effectLst>
            <a:outerShdw blurRad="190500" algn="tl" rotWithShape="0">
              <a:srgbClr val="000000">
                <a:alpha val="70000"/>
              </a:srgbClr>
            </a:outerShdw>
          </a:effectLst>
        </p:spPr>
      </p:pic>
      <p:sp>
        <p:nvSpPr>
          <p:cNvPr id="7" name="TextBox 6"/>
          <p:cNvSpPr txBox="1"/>
          <p:nvPr/>
        </p:nvSpPr>
        <p:spPr>
          <a:xfrm>
            <a:off x="0" y="4450140"/>
            <a:ext cx="9067800" cy="1569660"/>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The chances of having a background z=10 galaxy aligned in a way that a very large galaxy cluster lenses the object’s light are rare, so we must find the clusters that give us the highest chance of observing them (i.e. the best gravitational lenses).</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3370" y="4327072"/>
            <a:ext cx="4143829" cy="246221"/>
          </a:xfrm>
          <a:prstGeom prst="rect">
            <a:avLst/>
          </a:prstGeom>
          <a:noFill/>
        </p:spPr>
        <p:txBody>
          <a:bodyPr wrap="square" rtlCol="0">
            <a:spAutoFit/>
          </a:bodyPr>
          <a:lstStyle/>
          <a:p>
            <a:pPr algn="ctr"/>
            <a:r>
              <a:rPr lang="en-US" sz="1000" i="1" dirty="0" smtClean="0"/>
              <a:t>Photo courtesy of NASA/ESA</a:t>
            </a:r>
            <a:endParaRPr lang="en-US" sz="1000" i="1" dirty="0"/>
          </a:p>
        </p:txBody>
      </p:sp>
    </p:spTree>
    <p:extLst>
      <p:ext uri="{BB962C8B-B14F-4D97-AF65-F5344CB8AC3E}">
        <p14:creationId xmlns:p14="http://schemas.microsoft.com/office/powerpoint/2010/main" val="240392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b="3022"/>
          <a:stretch/>
        </p:blipFill>
        <p:spPr>
          <a:xfrm>
            <a:off x="4876800" y="2743200"/>
            <a:ext cx="4038600" cy="31351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228600"/>
            <a:ext cx="9144000" cy="932688"/>
          </a:xfrm>
        </p:spPr>
        <p:txBody>
          <a:bodyPr>
            <a:normAutofit/>
          </a:bodyPr>
          <a:lstStyle/>
          <a:p>
            <a:pPr algn="ctr"/>
            <a:r>
              <a:rPr lang="en-US" dirty="0" smtClean="0">
                <a:solidFill>
                  <a:schemeClr val="tx1"/>
                </a:solidFill>
              </a:rPr>
              <a:t>So, what Makes a Good Lens?</a:t>
            </a:r>
            <a:endParaRPr lang="en-US" dirty="0">
              <a:solidFill>
                <a:schemeClr val="tx1"/>
              </a:solidFill>
            </a:endParaRPr>
          </a:p>
        </p:txBody>
      </p:sp>
      <p:pic>
        <p:nvPicPr>
          <p:cNvPr id="5" name="Picture 4" descr="footer space grant.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sp>
        <p:nvSpPr>
          <p:cNvPr id="6" name="Content Placeholder 5"/>
          <p:cNvSpPr>
            <a:spLocks noGrp="1"/>
          </p:cNvSpPr>
          <p:nvPr>
            <p:ph idx="1"/>
          </p:nvPr>
        </p:nvSpPr>
        <p:spPr>
          <a:xfrm>
            <a:off x="0" y="1142999"/>
            <a:ext cx="9144000" cy="4216389"/>
          </a:xfrm>
        </p:spPr>
        <p:txBody>
          <a:bodyPr>
            <a:normAutofit/>
          </a:bodyPr>
          <a:lstStyle/>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uper massive dark matter halo </a:t>
            </a:r>
          </a:p>
          <a:p>
            <a:pPr lvl="2">
              <a:buClr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Measured using the velocities of the constituent galaxies around the center of the cluster center</a:t>
            </a:r>
          </a:p>
          <a:p>
            <a:pPr lvl="2">
              <a:buClr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Estimates of the required mass for strong lenses are &gt; </a:t>
            </a:r>
            <a:r>
              <a:rPr lang="en-US" dirty="0">
                <a:latin typeface="Times New Roman" panose="02020603050405020304" pitchFamily="18" charset="0"/>
                <a:cs typeface="Times New Roman" panose="02020603050405020304" pitchFamily="18" charset="0"/>
              </a:rPr>
              <a:t>10</a:t>
            </a:r>
            <a:r>
              <a:rPr lang="en-US" baseline="30000" dirty="0">
                <a:latin typeface="Times New Roman" panose="02020603050405020304" pitchFamily="18" charset="0"/>
                <a:cs typeface="Times New Roman" panose="02020603050405020304" pitchFamily="18" charset="0"/>
              </a:rPr>
              <a:t>14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a:t>
            </a:r>
            <a:r>
              <a:rPr lang="en-US" baseline="-25000" dirty="0" smtClean="0">
                <a:latin typeface="Times New Roman" panose="02020603050405020304" pitchFamily="18" charset="0"/>
                <a:cs typeface="Times New Roman" panose="02020603050405020304" pitchFamily="18" charset="0"/>
              </a:rPr>
              <a:t>ʘ</a:t>
            </a:r>
            <a:endParaRPr lang="en-US" sz="2400" dirty="0" smtClean="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Compact composition of the cluster</a:t>
            </a:r>
          </a:p>
          <a:p>
            <a:pPr lvl="2">
              <a:buClrTx/>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Quantified by the concentration</a:t>
            </a:r>
          </a:p>
          <a:p>
            <a:pPr marL="978408" lvl="3" indent="0">
              <a:buClrTx/>
              <a:buNone/>
            </a:pPr>
            <a:r>
              <a:rPr lang="en-US" dirty="0" smtClean="0">
                <a:latin typeface="Times New Roman" panose="02020603050405020304" pitchFamily="18" charset="0"/>
                <a:cs typeface="Times New Roman" panose="02020603050405020304" pitchFamily="18" charset="0"/>
              </a:rPr>
              <a:t>index, which is a measure of how</a:t>
            </a:r>
          </a:p>
          <a:p>
            <a:pPr marL="978408" lvl="3" indent="0">
              <a:buClrTx/>
              <a:buNone/>
            </a:pPr>
            <a:r>
              <a:rPr lang="en-US" dirty="0" smtClean="0">
                <a:latin typeface="Times New Roman" panose="02020603050405020304" pitchFamily="18" charset="0"/>
                <a:cs typeface="Times New Roman" panose="02020603050405020304" pitchFamily="18" charset="0"/>
              </a:rPr>
              <a:t>centrally located the dark matter </a:t>
            </a:r>
          </a:p>
          <a:p>
            <a:pPr marL="978408" lvl="3" indent="0">
              <a:buClrTx/>
              <a:buNone/>
            </a:pPr>
            <a:r>
              <a:rPr lang="en-US" dirty="0" smtClean="0">
                <a:latin typeface="Times New Roman" panose="02020603050405020304" pitchFamily="18" charset="0"/>
                <a:cs typeface="Times New Roman" panose="02020603050405020304" pitchFamily="18" charset="0"/>
              </a:rPr>
              <a:t>halo of the galaxy cluster is (C </a:t>
            </a:r>
            <a:r>
              <a:rPr lang="en-US" dirty="0" smtClean="0"/>
              <a:t>≳ </a:t>
            </a:r>
            <a:r>
              <a:rPr lang="en-US" dirty="0" smtClean="0">
                <a:latin typeface="Times New Roman" panose="02020603050405020304" pitchFamily="18" charset="0"/>
                <a:cs typeface="Times New Roman" panose="02020603050405020304" pitchFamily="18" charset="0"/>
              </a:rPr>
              <a:t>2)</a:t>
            </a:r>
          </a:p>
          <a:p>
            <a:pPr marL="978408" lvl="3" indent="0">
              <a:buClrTx/>
              <a:buNone/>
            </a:pPr>
            <a:endParaRPr lang="en-US" dirty="0" smtClean="0">
              <a:latin typeface="Times New Roman" panose="02020603050405020304" pitchFamily="18" charset="0"/>
              <a:cs typeface="Times New Roman" panose="02020603050405020304" pitchFamily="18" charset="0"/>
            </a:endParaRPr>
          </a:p>
        </p:txBody>
      </p:sp>
      <p:sp>
        <p:nvSpPr>
          <p:cNvPr id="11" name="Rectangle 10"/>
          <p:cNvSpPr/>
          <p:nvPr/>
        </p:nvSpPr>
        <p:spPr>
          <a:xfrm>
            <a:off x="304800" y="4953000"/>
            <a:ext cx="4572000" cy="707886"/>
          </a:xfrm>
          <a:prstGeom prst="rect">
            <a:avLst/>
          </a:prstGeom>
        </p:spPr>
        <p:txBody>
          <a:bodyPr>
            <a:spAutoFit/>
          </a:bodyPr>
          <a:lstStyle/>
          <a:p>
            <a:pPr algn="ctr"/>
            <a:r>
              <a:rPr lang="en-US" sz="2000" i="1" dirty="0">
                <a:latin typeface="Times New Roman" panose="02020603050405020304" pitchFamily="18" charset="0"/>
                <a:cs typeface="Times New Roman" panose="02020603050405020304" pitchFamily="18" charset="0"/>
              </a:rPr>
              <a:t>(Right): </a:t>
            </a:r>
            <a:r>
              <a:rPr lang="en-US" sz="2000" i="1" dirty="0" smtClean="0">
                <a:latin typeface="Times New Roman" panose="02020603050405020304" pitchFamily="18" charset="0"/>
                <a:cs typeface="Times New Roman" panose="02020603050405020304" pitchFamily="18" charset="0"/>
              </a:rPr>
              <a:t>Section of Abell </a:t>
            </a:r>
            <a:r>
              <a:rPr lang="en-US" sz="2000" i="1" dirty="0">
                <a:latin typeface="Times New Roman" panose="02020603050405020304" pitchFamily="18" charset="0"/>
                <a:cs typeface="Times New Roman" panose="02020603050405020304" pitchFamily="18" charset="0"/>
              </a:rPr>
              <a:t>1689 with arcs and lensed objects circled in </a:t>
            </a:r>
            <a:r>
              <a:rPr lang="en-US" sz="2000" i="1" dirty="0" smtClean="0">
                <a:latin typeface="Times New Roman" panose="02020603050405020304" pitchFamily="18" charset="0"/>
                <a:cs typeface="Times New Roman" panose="02020603050405020304" pitchFamily="18" charset="0"/>
              </a:rPr>
              <a:t>green.</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8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32688"/>
          </a:xfrm>
        </p:spPr>
        <p:txBody>
          <a:bodyPr>
            <a:normAutofit/>
          </a:bodyPr>
          <a:lstStyle/>
          <a:p>
            <a:pPr algn="ctr"/>
            <a:r>
              <a:rPr lang="en-US" dirty="0" smtClean="0">
                <a:solidFill>
                  <a:schemeClr val="tx1"/>
                </a:solidFill>
              </a:rPr>
              <a:t>Examining CLASH Clusters</a:t>
            </a:r>
            <a:endParaRPr lang="en-US" dirty="0">
              <a:solidFill>
                <a:schemeClr val="tx1"/>
              </a:solidFill>
            </a:endParaRPr>
          </a:p>
        </p:txBody>
      </p:sp>
      <p:sp>
        <p:nvSpPr>
          <p:cNvPr id="3" name="Content Placeholder 2"/>
          <p:cNvSpPr>
            <a:spLocks noGrp="1"/>
          </p:cNvSpPr>
          <p:nvPr>
            <p:ph idx="1"/>
          </p:nvPr>
        </p:nvSpPr>
        <p:spPr>
          <a:xfrm>
            <a:off x="-16041" y="1219201"/>
            <a:ext cx="9160042" cy="985866"/>
          </a:xfrm>
        </p:spPr>
        <p:txBody>
          <a:bodyPr>
            <a:normAutofit/>
          </a:bodyPr>
          <a:lstStyle/>
          <a:p>
            <a:pPr>
              <a:buClrTx/>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Cluster Lensing And Supernova survey with </a:t>
            </a:r>
            <a:r>
              <a:rPr lang="en-US" sz="2400" dirty="0" smtClean="0">
                <a:latin typeface="Times New Roman" panose="02020603050405020304" pitchFamily="18" charset="0"/>
                <a:cs typeface="Times New Roman" panose="02020603050405020304" pitchFamily="18" charset="0"/>
              </a:rPr>
              <a:t>Hubble</a:t>
            </a:r>
          </a:p>
          <a:p>
            <a:pPr>
              <a:buClrTx/>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panchromatic survey of 25 galaxy clusters (16 filters)</a:t>
            </a:r>
          </a:p>
          <a:p>
            <a:pPr marL="0" indent="0">
              <a:buClrTx/>
              <a:buNone/>
            </a:pPr>
            <a:endParaRPr lang="en-US" sz="32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885" t="20833" r="18716" b="35714"/>
          <a:stretch/>
        </p:blipFill>
        <p:spPr bwMode="auto">
          <a:xfrm>
            <a:off x="152399" y="2133600"/>
            <a:ext cx="3810001" cy="381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2115741"/>
            <a:ext cx="5181600" cy="2751522"/>
          </a:xfrm>
          <a:prstGeom prst="rect">
            <a:avLst/>
          </a:prstGeom>
          <a:noFill/>
        </p:spPr>
        <p:txBody>
          <a:bodyPr wrap="square" rtlCol="0">
            <a:spAutoFit/>
          </a:bodyPr>
          <a:lstStyle/>
          <a:p>
            <a:pPr marL="274320" lvl="0" indent="-274320">
              <a:spcBef>
                <a:spcPct val="20000"/>
              </a:spcBef>
              <a:buSzPct val="95000"/>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The clusters were </a:t>
            </a:r>
            <a:r>
              <a:rPr lang="en-US" sz="2400" dirty="0">
                <a:solidFill>
                  <a:prstClr val="black"/>
                </a:solidFill>
                <a:latin typeface="Times New Roman" panose="02020603050405020304" pitchFamily="18" charset="0"/>
                <a:cs typeface="Times New Roman" panose="02020603050405020304" pitchFamily="18" charset="0"/>
              </a:rPr>
              <a:t>analyzed in SAO Image (DS9) </a:t>
            </a:r>
            <a:r>
              <a:rPr lang="en-US" sz="2400" dirty="0" smtClean="0">
                <a:solidFill>
                  <a:prstClr val="black"/>
                </a:solidFill>
                <a:latin typeface="Times New Roman" panose="02020603050405020304" pitchFamily="18" charset="0"/>
                <a:cs typeface="Times New Roman" panose="02020603050405020304" pitchFamily="18" charset="0"/>
              </a:rPr>
              <a:t>with </a:t>
            </a:r>
            <a:r>
              <a:rPr lang="en-US" sz="2400" dirty="0">
                <a:solidFill>
                  <a:prstClr val="black"/>
                </a:solidFill>
                <a:latin typeface="Times New Roman" panose="02020603050405020304" pitchFamily="18" charset="0"/>
                <a:cs typeface="Times New Roman" panose="02020603050405020304" pitchFamily="18" charset="0"/>
              </a:rPr>
              <a:t>data from the F435w (blue), F606w (green), and F814w (red) filter </a:t>
            </a:r>
            <a:r>
              <a:rPr lang="en-US" sz="2400" dirty="0" smtClean="0">
                <a:solidFill>
                  <a:prstClr val="black"/>
                </a:solidFill>
                <a:latin typeface="Times New Roman" panose="02020603050405020304" pitchFamily="18" charset="0"/>
                <a:cs typeface="Times New Roman" panose="02020603050405020304" pitchFamily="18" charset="0"/>
              </a:rPr>
              <a:t>observations</a:t>
            </a:r>
          </a:p>
          <a:p>
            <a:pPr marL="274320" lvl="0" indent="-274320">
              <a:spcBef>
                <a:spcPct val="20000"/>
              </a:spcBef>
              <a:buSzPct val="95000"/>
              <a:buFont typeface="Arial" panose="020B0604020202020204" pitchFamily="34" charset="0"/>
              <a:buChar char="•"/>
            </a:pPr>
            <a:r>
              <a:rPr lang="en-US" sz="2400" dirty="0" smtClean="0">
                <a:solidFill>
                  <a:prstClr val="black"/>
                </a:solidFill>
                <a:latin typeface="Times New Roman" panose="02020603050405020304" pitchFamily="18" charset="0"/>
                <a:cs typeface="Times New Roman" panose="02020603050405020304" pitchFamily="18" charset="0"/>
              </a:rPr>
              <a:t>An RGB image was made for each cluster to make finding arcs and lensed objects easier</a:t>
            </a:r>
            <a:endParaRPr lang="en-US" dirty="0"/>
          </a:p>
        </p:txBody>
      </p:sp>
      <p:sp>
        <p:nvSpPr>
          <p:cNvPr id="16" name="Rectangle 15"/>
          <p:cNvSpPr/>
          <p:nvPr/>
        </p:nvSpPr>
        <p:spPr>
          <a:xfrm>
            <a:off x="4114800" y="4867263"/>
            <a:ext cx="4572000" cy="1015663"/>
          </a:xfrm>
          <a:prstGeom prst="rect">
            <a:avLst/>
          </a:prstGeom>
        </p:spPr>
        <p:txBody>
          <a:bodyPr>
            <a:spAutoFit/>
          </a:bodyPr>
          <a:lstStyle/>
          <a:p>
            <a:pPr algn="ctr"/>
            <a:r>
              <a:rPr lang="en-US" sz="2000" i="1" dirty="0" smtClean="0">
                <a:latin typeface="Times New Roman" panose="02020603050405020304" pitchFamily="18" charset="0"/>
                <a:cs typeface="Times New Roman" panose="02020603050405020304" pitchFamily="18" charset="0"/>
              </a:rPr>
              <a:t>(Left): An example RGB image of the M</a:t>
            </a:r>
            <a:r>
              <a:rPr lang="en-US" sz="2000" dirty="0" smtClean="0">
                <a:latin typeface="Times New Roman" panose="02020603050405020304" pitchFamily="18" charset="0"/>
                <a:cs typeface="Times New Roman" panose="02020603050405020304" pitchFamily="18" charset="0"/>
              </a:rPr>
              <a:t>ACSJ1206-08 </a:t>
            </a:r>
            <a:r>
              <a:rPr lang="en-US" sz="2000" i="1" dirty="0" smtClean="0">
                <a:latin typeface="Times New Roman" panose="02020603050405020304" pitchFamily="18" charset="0"/>
                <a:cs typeface="Times New Roman" panose="02020603050405020304" pitchFamily="18" charset="0"/>
              </a:rPr>
              <a:t>galaxy cluster with examples of lensed objects highlighted.</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32688"/>
          </a:xfrm>
        </p:spPr>
        <p:txBody>
          <a:bodyPr>
            <a:normAutofit/>
          </a:bodyPr>
          <a:lstStyle/>
          <a:p>
            <a:pPr algn="ctr"/>
            <a:r>
              <a:rPr lang="en-US" dirty="0" smtClean="0">
                <a:solidFill>
                  <a:schemeClr val="tx1"/>
                </a:solidFill>
              </a:rPr>
              <a:t>Results</a:t>
            </a:r>
            <a:endParaRPr lang="en-US" dirty="0">
              <a:solidFill>
                <a:schemeClr val="tx1"/>
              </a:solidFill>
            </a:endParaRP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5486400" cy="460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5331023"/>
            <a:ext cx="3200400" cy="307777"/>
          </a:xfrm>
          <a:prstGeom prst="rect">
            <a:avLst/>
          </a:prstGeom>
          <a:noFill/>
        </p:spPr>
        <p:txBody>
          <a:bodyPr wrap="square" rtlCol="0">
            <a:spAutoFit/>
          </a:bodyPr>
          <a:lstStyle/>
          <a:p>
            <a:pPr algn="ctr"/>
            <a:r>
              <a:rPr lang="en-US" sz="1400" i="1" dirty="0" smtClean="0">
                <a:latin typeface="Times New Roman" panose="02020603050405020304" pitchFamily="18" charset="0"/>
                <a:cs typeface="Times New Roman" panose="02020603050405020304" pitchFamily="18" charset="0"/>
              </a:rPr>
              <a:t>          Plot courtesy of Seth Cohen</a:t>
            </a:r>
            <a:endParaRPr lang="en-US" sz="14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38800" y="1318260"/>
            <a:ext cx="3429000" cy="3939540"/>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Contour plot estimate of the number of lensed objects found in a galaxy cluster based on its mass and concentration.</a:t>
            </a:r>
          </a:p>
          <a:p>
            <a:pPr marL="342900" indent="-342900">
              <a:buFont typeface="Arial" panose="020B0604020202020204" pitchFamily="34" charset="0"/>
              <a:buChar char="•"/>
            </a:pPr>
            <a:r>
              <a:rPr lang="en-US" sz="2500" dirty="0" smtClean="0">
                <a:latin typeface="Times New Roman" panose="02020603050405020304" pitchFamily="18" charset="0"/>
                <a:cs typeface="Times New Roman" panose="02020603050405020304" pitchFamily="18" charset="0"/>
              </a:rPr>
              <a:t>Actual lensed object counts for CLASH clusters are overlaid in color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31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32688"/>
          </a:xfrm>
        </p:spPr>
        <p:txBody>
          <a:bodyPr>
            <a:normAutofit/>
          </a:bodyPr>
          <a:lstStyle/>
          <a:p>
            <a:pPr algn="ctr"/>
            <a:r>
              <a:rPr lang="en-US" dirty="0" smtClean="0">
                <a:solidFill>
                  <a:schemeClr val="tx1"/>
                </a:solidFill>
              </a:rPr>
              <a:t>Conclusions</a:t>
            </a:r>
            <a:endParaRPr lang="en-US" dirty="0">
              <a:solidFill>
                <a:schemeClr val="tx1"/>
              </a:solidFill>
            </a:endParaRP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sp>
        <p:nvSpPr>
          <p:cNvPr id="7" name="TextBox 6"/>
          <p:cNvSpPr txBox="1"/>
          <p:nvPr/>
        </p:nvSpPr>
        <p:spPr>
          <a:xfrm>
            <a:off x="-31808" y="1389995"/>
            <a:ext cx="9175808" cy="452431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results from the plot show a good agreement between the predicted number of arcs and lensed objects and the observed number for the CLASH clusters.</a:t>
            </a:r>
          </a:p>
          <a:p>
            <a:endParaRPr lang="en-US" sz="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Because of this, galaxy clusters with higher masses and concentrations should be studied to see if this agreement is still true for clusters predicted to have 10s or 100s of arcs.</a:t>
            </a:r>
          </a:p>
          <a:p>
            <a:endParaRPr lang="en-US" sz="6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Hubble proposals have been submitted to view 5 clusters that fall under this description in the F606w filter before HST is decommissioned, as JWST will not have viewing capacity in those wavelength ranges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313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512"/>
            <a:ext cx="9144000" cy="932688"/>
          </a:xfrm>
        </p:spPr>
        <p:txBody>
          <a:bodyPr>
            <a:normAutofit/>
          </a:bodyPr>
          <a:lstStyle/>
          <a:p>
            <a:pPr algn="ctr"/>
            <a:r>
              <a:rPr lang="en-US" sz="5400" b="1" dirty="0" smtClean="0">
                <a:solidFill>
                  <a:schemeClr val="tx1"/>
                </a:solidFill>
              </a:rPr>
              <a:t>Acknowledgments</a:t>
            </a:r>
            <a:endParaRPr lang="en-US" dirty="0">
              <a:solidFill>
                <a:schemeClr val="tx1"/>
              </a:solidFill>
            </a:endParaRPr>
          </a:p>
        </p:txBody>
      </p:sp>
      <p:sp>
        <p:nvSpPr>
          <p:cNvPr id="3" name="Content Placeholder 2"/>
          <p:cNvSpPr>
            <a:spLocks noGrp="1"/>
          </p:cNvSpPr>
          <p:nvPr>
            <p:ph idx="1"/>
          </p:nvPr>
        </p:nvSpPr>
        <p:spPr>
          <a:xfrm>
            <a:off x="-42318" y="2514600"/>
            <a:ext cx="9144000" cy="2362199"/>
          </a:xfrm>
        </p:spPr>
        <p:txBody>
          <a:bodyPr>
            <a:normAutofit/>
          </a:bodyPr>
          <a:lstStyle/>
          <a:p>
            <a:pPr marL="0" indent="0" algn="ctr">
              <a:buClrTx/>
              <a:buNone/>
            </a:pPr>
            <a:r>
              <a:rPr lang="en-US" sz="1800" dirty="0">
                <a:latin typeface="Times New Roman" panose="02020603050405020304" pitchFamily="18" charset="0"/>
                <a:cs typeface="Times New Roman" panose="02020603050405020304" pitchFamily="18" charset="0"/>
              </a:rPr>
              <a:t>I would like to </a:t>
            </a:r>
            <a:r>
              <a:rPr lang="en-US" sz="1800" dirty="0" smtClean="0">
                <a:latin typeface="Times New Roman" panose="02020603050405020304" pitchFamily="18" charset="0"/>
                <a:cs typeface="Times New Roman" panose="02020603050405020304" pitchFamily="18" charset="0"/>
              </a:rPr>
              <a:t>my mentor Dr. Rogier Windhorst</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as well as </a:t>
            </a:r>
            <a:r>
              <a:rPr lang="en-US" sz="1800" dirty="0">
                <a:latin typeface="Times New Roman" panose="02020603050405020304" pitchFamily="18" charset="0"/>
                <a:cs typeface="Times New Roman" panose="02020603050405020304" pitchFamily="18" charset="0"/>
              </a:rPr>
              <a:t>Teresa Ashcraft, Seth Cohen, Bhavin Joshi, Rolf Jansen</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the rest of the Windhorst Cosmology Graduate Research Lab for always setting their own time aside to help me </a:t>
            </a:r>
            <a:r>
              <a:rPr lang="en-US" sz="1800" dirty="0" smtClean="0">
                <a:latin typeface="Times New Roman" panose="02020603050405020304" pitchFamily="18" charset="0"/>
                <a:cs typeface="Times New Roman" panose="02020603050405020304" pitchFamily="18" charset="0"/>
              </a:rPr>
              <a:t>during this project. I </a:t>
            </a:r>
            <a:r>
              <a:rPr lang="en-US" sz="1800" dirty="0">
                <a:latin typeface="Times New Roman" panose="02020603050405020304" pitchFamily="18" charset="0"/>
                <a:cs typeface="Times New Roman" panose="02020603050405020304" pitchFamily="18" charset="0"/>
              </a:rPr>
              <a:t>would </a:t>
            </a:r>
            <a:r>
              <a:rPr lang="en-US" sz="1800" dirty="0" smtClean="0">
                <a:latin typeface="Times New Roman" panose="02020603050405020304" pitchFamily="18" charset="0"/>
                <a:cs typeface="Times New Roman" panose="02020603050405020304" pitchFamily="18" charset="0"/>
              </a:rPr>
              <a:t>also like </a:t>
            </a:r>
            <a:r>
              <a:rPr lang="en-US" sz="1800" dirty="0">
                <a:latin typeface="Times New Roman" panose="02020603050405020304" pitchFamily="18" charset="0"/>
                <a:cs typeface="Times New Roman" panose="02020603050405020304" pitchFamily="18" charset="0"/>
              </a:rPr>
              <a:t>to thank NASA, ASU, SESE, and the rest of the Space Grant affiliates for allowing me to partake in </a:t>
            </a:r>
            <a:r>
              <a:rPr lang="en-US" sz="1800" dirty="0" smtClean="0">
                <a:latin typeface="Times New Roman" panose="02020603050405020304" pitchFamily="18" charset="0"/>
                <a:cs typeface="Times New Roman" panose="02020603050405020304" pitchFamily="18" charset="0"/>
              </a:rPr>
              <a:t>meaningful scientific </a:t>
            </a:r>
            <a:r>
              <a:rPr lang="en-US" sz="1800" dirty="0">
                <a:latin typeface="Times New Roman" panose="02020603050405020304" pitchFamily="18" charset="0"/>
                <a:cs typeface="Times New Roman" panose="02020603050405020304" pitchFamily="18" charset="0"/>
              </a:rPr>
              <a:t>research this year. </a:t>
            </a:r>
          </a:p>
          <a:p>
            <a:pPr marL="0" indent="0" algn="ctr">
              <a:buClrTx/>
              <a:buNone/>
            </a:pPr>
            <a:endParaRPr lang="en-US" dirty="0"/>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spTree>
    <p:extLst>
      <p:ext uri="{BB962C8B-B14F-4D97-AF65-F5344CB8AC3E}">
        <p14:creationId xmlns:p14="http://schemas.microsoft.com/office/powerpoint/2010/main" val="1512488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932688"/>
          </a:xfrm>
        </p:spPr>
        <p:txBody>
          <a:bodyPr>
            <a:normAutofit/>
          </a:bodyPr>
          <a:lstStyle/>
          <a:p>
            <a:pPr algn="ctr"/>
            <a:r>
              <a:rPr lang="en-US" b="1" dirty="0" smtClean="0">
                <a:solidFill>
                  <a:schemeClr val="tx1"/>
                </a:solidFill>
              </a:rPr>
              <a:t>Questions?</a:t>
            </a:r>
            <a:endParaRPr lang="en-US" b="1" dirty="0">
              <a:solidFill>
                <a:schemeClr val="tx1"/>
              </a:solidFill>
            </a:endParaRPr>
          </a:p>
        </p:txBody>
      </p:sp>
      <p:pic>
        <p:nvPicPr>
          <p:cNvPr id="5" name="Picture 4" descr="footer space gran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5980439"/>
            <a:ext cx="9236242" cy="877561"/>
          </a:xfrm>
          <a:prstGeom prst="rect">
            <a:avLst/>
          </a:prstGeom>
        </p:spPr>
      </p:pic>
    </p:spTree>
    <p:extLst>
      <p:ext uri="{BB962C8B-B14F-4D97-AF65-F5344CB8AC3E}">
        <p14:creationId xmlns:p14="http://schemas.microsoft.com/office/powerpoint/2010/main" val="1512488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1991</TotalTime>
  <Words>609</Words>
  <Application>Microsoft Office PowerPoint</Application>
  <PresentationFormat>On-screen Show (4:3)</PresentationFormat>
  <Paragraphs>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Establishing the Best Lensing Candidates for JWST</vt:lpstr>
      <vt:lpstr>James Webb Space Telescope</vt:lpstr>
      <vt:lpstr>How Can We See These Galaxies?</vt:lpstr>
      <vt:lpstr>So, what Makes a Good Lens?</vt:lpstr>
      <vt:lpstr>Examining CLASH Clusters</vt:lpstr>
      <vt:lpstr>Results</vt:lpstr>
      <vt:lpstr>Conclusions</vt:lpstr>
      <vt:lpstr>Acknowledgments</vt:lpstr>
      <vt:lpstr>Questions?</vt:lpstr>
    </vt:vector>
  </TitlesOfParts>
  <Company>CT State Deptartment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dc:creator>
  <cp:lastModifiedBy>Jake</cp:lastModifiedBy>
  <cp:revision>70</cp:revision>
  <dcterms:created xsi:type="dcterms:W3CDTF">2016-04-05T05:57:21Z</dcterms:created>
  <dcterms:modified xsi:type="dcterms:W3CDTF">2016-04-07T04:39:40Z</dcterms:modified>
</cp:coreProperties>
</file>